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65" r:id="rId4"/>
    <p:sldId id="264" r:id="rId5"/>
    <p:sldId id="268" r:id="rId6"/>
    <p:sldId id="267" r:id="rId7"/>
    <p:sldId id="282" r:id="rId8"/>
    <p:sldId id="274" r:id="rId9"/>
    <p:sldId id="286" r:id="rId10"/>
    <p:sldId id="283" r:id="rId11"/>
    <p:sldId id="276" r:id="rId12"/>
    <p:sldId id="275" r:id="rId13"/>
    <p:sldId id="280" r:id="rId14"/>
    <p:sldId id="270" r:id="rId15"/>
    <p:sldId id="277" r:id="rId16"/>
    <p:sldId id="271" r:id="rId17"/>
    <p:sldId id="281" r:id="rId18"/>
    <p:sldId id="278" r:id="rId19"/>
    <p:sldId id="272" r:id="rId20"/>
    <p:sldId id="284" r:id="rId21"/>
    <p:sldId id="273" r:id="rId22"/>
    <p:sldId id="288" r:id="rId23"/>
    <p:sldId id="279" r:id="rId24"/>
  </p:sldIdLst>
  <p:sldSz cx="12192000" cy="6858000"/>
  <p:notesSz cx="6858000" cy="9144000"/>
  <p:embeddedFontLst>
    <p:embeddedFont>
      <p:font typeface="나눔스퀘어 Bold" panose="020B0600000101010101" pitchFamily="50" charset="-127"/>
      <p:bold r:id="rId26"/>
    </p:embeddedFont>
    <p:embeddedFont>
      <p:font typeface="나눔스퀘어라운드 ExtraBold" panose="020B0600000101010101" pitchFamily="50" charset="-127"/>
      <p:bold r:id="rId27"/>
    </p:embeddedFont>
    <p:embeddedFont>
      <p:font typeface="나눔스퀘어" panose="020B0600000101010101" pitchFamily="50" charset="-127"/>
      <p:regular r:id="rId28"/>
    </p:embeddedFont>
    <p:embeddedFont>
      <p:font typeface="나눔스퀘어_ac ExtraBold" panose="020B0600000101010101" pitchFamily="50" charset="-127"/>
      <p:bold r:id="rId29"/>
    </p:embeddedFont>
    <p:embeddedFont>
      <p:font typeface="나눔스퀘어_ac" panose="020B060000010101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jy63391@gmail.com" initials="k" lastIdx="1" clrIdx="0">
    <p:extLst>
      <p:ext uri="{19B8F6BF-5375-455C-9EA6-DF929625EA0E}">
        <p15:presenceInfo xmlns:p15="http://schemas.microsoft.com/office/powerpoint/2012/main" userId="c70596fb9bbb92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5F9"/>
    <a:srgbClr val="BAAFD1"/>
    <a:srgbClr val="5A497D"/>
    <a:srgbClr val="FFC000"/>
    <a:srgbClr val="FAFAFC"/>
    <a:srgbClr val="EAE7F1"/>
    <a:srgbClr val="9B8ABC"/>
    <a:srgbClr val="CFC7DF"/>
    <a:srgbClr val="FFFFFF"/>
    <a:srgbClr val="524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가구 유형별 구성비 추이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c:rich>
      </c:tx>
      <c:layout>
        <c:manualLayout>
          <c:xMode val="edge"/>
          <c:yMode val="edge"/>
          <c:x val="0.1592605668437175"/>
          <c:y val="2.35596825193648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41872172104656"/>
          <c:y val="0.17001255898036663"/>
          <c:w val="0.80179263974369785"/>
          <c:h val="0.6831004727704795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1인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2047</c:v>
                </c:pt>
                <c:pt idx="1">
                  <c:v>2037</c:v>
                </c:pt>
                <c:pt idx="2">
                  <c:v>2027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37.299999999999997</c:v>
                </c:pt>
                <c:pt idx="1">
                  <c:v>35.700000000000003</c:v>
                </c:pt>
                <c:pt idx="2">
                  <c:v>32.9</c:v>
                </c:pt>
                <c:pt idx="3">
                  <c:v>28.5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13-432B-9055-E021F2A47D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부부+자녀</c:v>
                </c:pt>
              </c:strCache>
            </c:strRef>
          </c:tx>
          <c:spPr>
            <a:solidFill>
              <a:srgbClr val="BAAFD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2047</c:v>
                </c:pt>
                <c:pt idx="1">
                  <c:v>2037</c:v>
                </c:pt>
                <c:pt idx="2">
                  <c:v>2027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16.3</c:v>
                </c:pt>
                <c:pt idx="1">
                  <c:v>19.3</c:v>
                </c:pt>
                <c:pt idx="2">
                  <c:v>23.9</c:v>
                </c:pt>
                <c:pt idx="3">
                  <c:v>31.4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13-432B-9055-E021F2A47D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부부</c:v>
                </c:pt>
              </c:strCache>
            </c:strRef>
          </c:tx>
          <c:spPr>
            <a:solidFill>
              <a:srgbClr val="9B8AB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2047</c:v>
                </c:pt>
                <c:pt idx="1">
                  <c:v>2037</c:v>
                </c:pt>
                <c:pt idx="2">
                  <c:v>2027</c:v>
                </c:pt>
                <c:pt idx="3">
                  <c:v>2017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21.5</c:v>
                </c:pt>
                <c:pt idx="1">
                  <c:v>20.7</c:v>
                </c:pt>
                <c:pt idx="2">
                  <c:v>18.600000000000001</c:v>
                </c:pt>
                <c:pt idx="3">
                  <c:v>15.8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13-432B-9055-E021F2A47D7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모(부)+자녀</c:v>
                </c:pt>
              </c:strCache>
            </c:strRef>
          </c:tx>
          <c:spPr>
            <a:solidFill>
              <a:srgbClr val="826DA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2047</c:v>
                </c:pt>
                <c:pt idx="1">
                  <c:v>2037</c:v>
                </c:pt>
                <c:pt idx="2">
                  <c:v>2027</c:v>
                </c:pt>
                <c:pt idx="3">
                  <c:v>2017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9.5</c:v>
                </c:pt>
                <c:pt idx="1">
                  <c:v>9.8000000000000007</c:v>
                </c:pt>
                <c:pt idx="2">
                  <c:v>10.199999999999999</c:v>
                </c:pt>
                <c:pt idx="3">
                  <c:v>10.199999999999999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13-432B-9055-E021F2A47D7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rgbClr val="63508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2047</c:v>
                </c:pt>
                <c:pt idx="1">
                  <c:v>2037</c:v>
                </c:pt>
                <c:pt idx="2">
                  <c:v>2027</c:v>
                </c:pt>
                <c:pt idx="3">
                  <c:v>2017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15.4</c:v>
                </c:pt>
                <c:pt idx="1">
                  <c:v>14.4</c:v>
                </c:pt>
                <c:pt idx="2">
                  <c:v>14.5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13-432B-9055-E021F2A47D7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20245839"/>
        <c:axId val="943367183"/>
      </c:barChart>
      <c:catAx>
        <c:axId val="820245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367183"/>
        <c:crosses val="autoZero"/>
        <c:auto val="1"/>
        <c:lblAlgn val="ctr"/>
        <c:lblOffset val="100"/>
        <c:noMultiLvlLbl val="0"/>
      </c:catAx>
      <c:valAx>
        <c:axId val="943367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24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8480515625439109E-2"/>
          <c:y val="0.92412089456300039"/>
          <c:w val="0.86303896874912167"/>
          <c:h val="6.29994459558537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무연고 사망자 현황</a:t>
            </a:r>
          </a:p>
        </c:rich>
      </c:tx>
      <c:layout>
        <c:manualLayout>
          <c:xMode val="edge"/>
          <c:yMode val="edge"/>
          <c:x val="0.29480315281834579"/>
          <c:y val="2.65046428342854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004162884816379E-2"/>
          <c:y val="0.16695722062529625"/>
          <c:w val="0.87406063638266951"/>
          <c:h val="0.663244019875467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2013년</c:v>
                </c:pt>
              </c:strCache>
            </c:strRef>
          </c:tx>
          <c:spPr>
            <a:ln w="28575" cap="rnd">
              <a:solidFill>
                <a:srgbClr val="826DAB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40세 미만</c:v>
                </c:pt>
                <c:pt idx="1">
                  <c:v>40-49세</c:v>
                </c:pt>
                <c:pt idx="2">
                  <c:v>50-59세</c:v>
                </c:pt>
                <c:pt idx="3">
                  <c:v>60-64세</c:v>
                </c:pt>
                <c:pt idx="4">
                  <c:v>65-69세</c:v>
                </c:pt>
                <c:pt idx="5">
                  <c:v>70세 이상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</c:v>
                </c:pt>
                <c:pt idx="1">
                  <c:v>146</c:v>
                </c:pt>
                <c:pt idx="2">
                  <c:v>339</c:v>
                </c:pt>
                <c:pt idx="3">
                  <c:v>160</c:v>
                </c:pt>
                <c:pt idx="4">
                  <c:v>97</c:v>
                </c:pt>
                <c:pt idx="5">
                  <c:v>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00-4C21-BCCE-B18992BF04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2018년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40세 미만</c:v>
                </c:pt>
                <c:pt idx="1">
                  <c:v>40-49세</c:v>
                </c:pt>
                <c:pt idx="2">
                  <c:v>50-59세</c:v>
                </c:pt>
                <c:pt idx="3">
                  <c:v>60-64세</c:v>
                </c:pt>
                <c:pt idx="4">
                  <c:v>65-69세</c:v>
                </c:pt>
                <c:pt idx="5">
                  <c:v>70세 이상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82</c:v>
                </c:pt>
                <c:pt idx="1">
                  <c:v>180</c:v>
                </c:pt>
                <c:pt idx="2">
                  <c:v>576</c:v>
                </c:pt>
                <c:pt idx="3">
                  <c:v>419</c:v>
                </c:pt>
                <c:pt idx="4">
                  <c:v>282</c:v>
                </c:pt>
                <c:pt idx="5">
                  <c:v>838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00-4C21-BCCE-B18992BF0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9135423"/>
        <c:axId val="816590287"/>
      </c:lineChart>
      <c:catAx>
        <c:axId val="94913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6590287"/>
        <c:crosses val="autoZero"/>
        <c:auto val="1"/>
        <c:lblAlgn val="ctr"/>
        <c:lblOffset val="100"/>
        <c:noMultiLvlLbl val="0"/>
      </c:catAx>
      <c:valAx>
        <c:axId val="81659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13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AFD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0F-4804-9708-2F6D9C0274AC}"/>
              </c:ext>
            </c:extLst>
          </c:dPt>
          <c:dPt>
            <c:idx val="1"/>
            <c:bubble3D val="0"/>
            <c:spPr>
              <a:solidFill>
                <a:srgbClr val="826DA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0F-4804-9708-2F6D9C0274AC}"/>
              </c:ext>
            </c:extLst>
          </c:dPt>
          <c:dPt>
            <c:idx val="2"/>
            <c:bubble3D val="0"/>
            <c:spPr>
              <a:solidFill>
                <a:srgbClr val="5A4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0F-4804-9708-2F6D9C0274AC}"/>
              </c:ext>
            </c:extLst>
          </c:dPt>
          <c:dPt>
            <c:idx val="3"/>
            <c:bubble3D val="0"/>
            <c:spPr>
              <a:solidFill>
                <a:srgbClr val="FF66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B0F-4804-9708-2F6D9C0274AC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0F-4804-9708-2F6D9C027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BAAFD1"/>
            </a:solidFill>
            <a:ln>
              <a:noFill/>
            </a:ln>
          </c:spPr>
          <c:dPt>
            <c:idx val="0"/>
            <c:bubble3D val="0"/>
            <c:spPr>
              <a:solidFill>
                <a:srgbClr val="BAAFD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F0-4ADC-935C-A44865D01ED1}"/>
              </c:ext>
            </c:extLst>
          </c:dPt>
          <c:dPt>
            <c:idx val="1"/>
            <c:bubble3D val="0"/>
            <c:spPr>
              <a:solidFill>
                <a:srgbClr val="52427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F0-4ADC-935C-A44865D01ED1}"/>
              </c:ext>
            </c:extLst>
          </c:dPt>
          <c:dPt>
            <c:idx val="2"/>
            <c:bubble3D val="0"/>
            <c:spPr>
              <a:solidFill>
                <a:srgbClr val="FF66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F0-4ADC-935C-A44865D01ED1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F0-4ADC-935C-A44865D01ED1}"/>
              </c:ext>
            </c:extLst>
          </c:dPt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33.299999999999997</c:v>
                </c:pt>
                <c:pt idx="1">
                  <c:v>33.299999999999997</c:v>
                </c:pt>
                <c:pt idx="2">
                  <c:v>33.299999999999997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F0-4ADC-935C-A44865D01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AFD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4F-4B43-924D-86B15C2E1A63}"/>
              </c:ext>
            </c:extLst>
          </c:dPt>
          <c:dPt>
            <c:idx val="1"/>
            <c:bubble3D val="0"/>
            <c:spPr>
              <a:solidFill>
                <a:srgbClr val="826DA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4F-4B43-924D-86B15C2E1A63}"/>
              </c:ext>
            </c:extLst>
          </c:dPt>
          <c:dPt>
            <c:idx val="2"/>
            <c:bubble3D val="0"/>
            <c:spPr>
              <a:solidFill>
                <a:srgbClr val="5A4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D4F-4B43-924D-86B15C2E1A63}"/>
              </c:ext>
            </c:extLst>
          </c:dPt>
          <c:dPt>
            <c:idx val="3"/>
            <c:bubble3D val="0"/>
            <c:spPr>
              <a:solidFill>
                <a:srgbClr val="FF66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D4F-4B43-924D-86B15C2E1A63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4F-4B43-924D-86B15C2E1A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BAAFD1"/>
            </a:solidFill>
            <a:ln>
              <a:noFill/>
            </a:ln>
          </c:spPr>
          <c:dPt>
            <c:idx val="0"/>
            <c:bubble3D val="0"/>
            <c:spPr>
              <a:solidFill>
                <a:srgbClr val="BAAFD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E3-40ED-A84A-DD8E4FBA4C4F}"/>
              </c:ext>
            </c:extLst>
          </c:dPt>
          <c:dPt>
            <c:idx val="1"/>
            <c:bubble3D val="0"/>
            <c:spPr>
              <a:solidFill>
                <a:srgbClr val="52427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E3-40ED-A84A-DD8E4FBA4C4F}"/>
              </c:ext>
            </c:extLst>
          </c:dPt>
          <c:dPt>
            <c:idx val="2"/>
            <c:bubble3D val="0"/>
            <c:spPr>
              <a:solidFill>
                <a:srgbClr val="FF669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E3-40ED-A84A-DD8E4FBA4C4F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E3-40ED-A84A-DD8E4FBA4C4F}"/>
              </c:ext>
            </c:extLst>
          </c:dPt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33.299999999999997</c:v>
                </c:pt>
                <c:pt idx="1">
                  <c:v>33.299999999999997</c:v>
                </c:pt>
                <c:pt idx="2">
                  <c:v>33.299999999999997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E3-40ED-A84A-DD8E4FBA4C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0.3364</cdr:x>
      <cdr:y>0.09382</cdr:y>
    </cdr:from>
    <cdr:to>
      <cdr:x>0.6636</cdr:x>
      <cdr:y>0.16034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2E93976-89B7-4517-8B7A-25BCAFB8402A}"/>
            </a:ext>
          </a:extLst>
        </cdr:cNvPr>
        <cdr:cNvSpPr txBox="1"/>
      </cdr:nvSpPr>
      <cdr:spPr>
        <a:xfrm xmlns:a="http://schemas.openxmlformats.org/drawingml/2006/main">
          <a:off x="1682282" y="404573"/>
          <a:ext cx="1636295" cy="2868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2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rPr>
            <a:t>자료 출처</a:t>
          </a:r>
          <a:r>
            <a:rPr lang="en-US" altLang="ko-KR" sz="12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rPr>
            <a:t>: </a:t>
          </a:r>
          <a:r>
            <a:rPr lang="ko-KR" altLang="en-US" sz="12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rPr>
            <a:t>보건복지부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C1B94-A218-46F7-99DB-EE14561E6C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ED1BB-3A36-4D08-A8C5-85BE8D7B4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90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알림 전송 구현부분 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ED1BB-3A36-4D08-A8C5-85BE8D7B45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9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알림 부분에 따라 모두 또는 대부분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ED1BB-3A36-4D08-A8C5-85BE8D7B45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5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1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9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6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0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1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3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2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4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chart" Target="../charts/chart3.xml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0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audio" Target="NULL" TargetMode="Externa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www.edaily.co.kr/news/read?newsId=01312006622623072&amp;mediaCodeNo=257" TargetMode="External"/><Relationship Id="rId4" Type="http://schemas.openxmlformats.org/officeDocument/2006/relationships/hyperlink" Target="https://news.einfomax.co.kr/news/articleView.html?idxno=404838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4a"/><Relationship Id="rId7" Type="http://schemas.openxmlformats.org/officeDocument/2006/relationships/image" Target="../media/image4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59114" y="2942179"/>
            <a:ext cx="9069773" cy="759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32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r>
              <a:rPr lang="ko-KR" altLang="en-US" sz="3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sz="32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사고 감지 </a:t>
            </a:r>
            <a:r>
              <a:rPr lang="ko-KR" altLang="en-US" sz="3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</a:t>
            </a:r>
            <a:r>
              <a:rPr lang="ko-KR" altLang="en-US" sz="32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생존여부 확인</a:t>
            </a:r>
            <a:r>
              <a:rPr lang="ko-KR" altLang="en-US" sz="3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위한 </a:t>
            </a:r>
            <a:r>
              <a:rPr lang="ko-KR" altLang="en-US" sz="32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 어플</a:t>
            </a:r>
            <a:endParaRPr lang="en-US" altLang="ko-KR" sz="40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CB9C3-F3F7-4321-AC75-F839EE974CA5}"/>
              </a:ext>
            </a:extLst>
          </p:cNvPr>
          <p:cNvSpPr txBox="1"/>
          <p:nvPr/>
        </p:nvSpPr>
        <p:spPr>
          <a:xfrm>
            <a:off x="3694050" y="3702131"/>
            <a:ext cx="7834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AAFD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Capstone Design for Convergence Security 1 : Alice Alert Service System</a:t>
            </a:r>
            <a:endParaRPr lang="ko-KR" altLang="en-US" dirty="0">
              <a:solidFill>
                <a:srgbClr val="BAAFD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solidFill>
                <a:srgbClr val="BAAFD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5727-094A-4BD7-81AF-3A9678963BBC}"/>
              </a:ext>
            </a:extLst>
          </p:cNvPr>
          <p:cNvSpPr txBox="1"/>
          <p:nvPr/>
        </p:nvSpPr>
        <p:spPr>
          <a:xfrm>
            <a:off x="6086372" y="4192997"/>
            <a:ext cx="5442516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융합보안공학과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20171896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김영은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융합보안공학과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20171907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김지연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융합보안공학과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20171999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조유빈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융합보안공학과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20172012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한아름</a:t>
            </a:r>
          </a:p>
        </p:txBody>
      </p:sp>
      <p:pic>
        <p:nvPicPr>
          <p:cNvPr id="5" name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190" y="-8829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68BA-BCAD-4BFF-80DF-6A98ED760951}"/>
              </a:ext>
            </a:extLst>
          </p:cNvPr>
          <p:cNvSpPr/>
          <p:nvPr/>
        </p:nvSpPr>
        <p:spPr>
          <a:xfrm>
            <a:off x="7012217" y="2146093"/>
            <a:ext cx="4277541" cy="887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설계 및 구현 </a:t>
            </a:r>
            <a:r>
              <a:rPr lang="en-US" altLang="ko-KR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b="1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어플리케이션을 디자인하고 이를 실제로 구현함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CAF8C7-012F-4DFE-9568-7642F86F1C1F}"/>
              </a:ext>
            </a:extLst>
          </p:cNvPr>
          <p:cNvSpPr/>
          <p:nvPr/>
        </p:nvSpPr>
        <p:spPr>
          <a:xfrm>
            <a:off x="1662171" y="2018603"/>
            <a:ext cx="4818489" cy="42671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0518D91-5800-4CBB-B840-7DE072079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099796"/>
              </p:ext>
            </p:extLst>
          </p:nvPr>
        </p:nvGraphicFramePr>
        <p:xfrm>
          <a:off x="1937123" y="2794908"/>
          <a:ext cx="4094215" cy="2801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DC14CB-9218-41E8-AADA-C7B7E690B887}"/>
              </a:ext>
            </a:extLst>
          </p:cNvPr>
          <p:cNvSpPr/>
          <p:nvPr/>
        </p:nvSpPr>
        <p:spPr>
          <a:xfrm>
            <a:off x="7049673" y="3282991"/>
            <a:ext cx="427754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알림 전송 구현 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설정된 알림 주기마다 사용자에게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푸시 알림을 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띄우고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 확인을 받음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1CBAB-15F1-4CD4-A399-BDFEA967E95F}"/>
              </a:ext>
            </a:extLst>
          </p:cNvPr>
          <p:cNvSpPr/>
          <p:nvPr/>
        </p:nvSpPr>
        <p:spPr>
          <a:xfrm>
            <a:off x="3369891" y="3780062"/>
            <a:ext cx="12309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04A5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기능 구현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B3D78B-3494-480B-84A1-45802CE8CA5D}"/>
              </a:ext>
            </a:extLst>
          </p:cNvPr>
          <p:cNvSpPr/>
          <p:nvPr/>
        </p:nvSpPr>
        <p:spPr>
          <a:xfrm>
            <a:off x="1262042" y="2280982"/>
            <a:ext cx="1912362" cy="654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E056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</a:t>
            </a:r>
            <a:r>
              <a:rPr lang="ko-KR" altLang="en-US" sz="1100" dirty="0">
                <a:solidFill>
                  <a:prstClr val="white">
                    <a:lumMod val="7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비상 시 신고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B438D-7378-405A-A6CF-68A4F0A2F53C}"/>
              </a:ext>
            </a:extLst>
          </p:cNvPr>
          <p:cNvSpPr/>
          <p:nvPr/>
        </p:nvSpPr>
        <p:spPr>
          <a:xfrm>
            <a:off x="4673600" y="5426587"/>
            <a:ext cx="1601649" cy="763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826DA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사용자 알림 전송 구현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B5C0A-6557-4501-A895-81692B727FF7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어플리케이션 내 기능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20C091-16D1-4CAE-9B04-2059739BAED4}"/>
              </a:ext>
            </a:extLst>
          </p:cNvPr>
          <p:cNvSpPr/>
          <p:nvPr/>
        </p:nvSpPr>
        <p:spPr>
          <a:xfrm>
            <a:off x="7059298" y="4789221"/>
            <a:ext cx="4277541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비상 시 신고 구현 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생존 확인이 되지 않을 경우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SMS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신고하는 기능을 구현함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4B3765-AEF6-45BF-B4EB-DCBFAAD78B12}"/>
              </a:ext>
            </a:extLst>
          </p:cNvPr>
          <p:cNvSpPr/>
          <p:nvPr/>
        </p:nvSpPr>
        <p:spPr>
          <a:xfrm>
            <a:off x="4896460" y="2280982"/>
            <a:ext cx="1304606" cy="654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BAAFD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</a:t>
            </a:r>
            <a:r>
              <a:rPr lang="ko-KR" altLang="en-US" sz="1100" dirty="0">
                <a:solidFill>
                  <a:prstClr val="white">
                    <a:lumMod val="7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UI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설계 및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A1AA90-4539-41D8-9680-5AFE7E77439C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1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72.41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000" y="-8121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Graphic spid="10" grpId="0">
        <p:bldAsOne/>
      </p:bldGraphic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68BA-BCAD-4BFF-80DF-6A98ED760951}"/>
              </a:ext>
            </a:extLst>
          </p:cNvPr>
          <p:cNvSpPr/>
          <p:nvPr/>
        </p:nvSpPr>
        <p:spPr>
          <a:xfrm>
            <a:off x="3475182" y="5674036"/>
            <a:ext cx="6105236" cy="887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설계 및 구현 </a:t>
            </a:r>
            <a:r>
              <a:rPr lang="en-US" altLang="ko-KR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b="1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어플리케이션을 설계 및 디자인하고 이를 소스코드로 구현함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B5C0A-6557-4501-A895-81692B727FF7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어플리케이션 내 기능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1D3FBB-39AD-4F91-BF76-C7DEC6E064B2}"/>
              </a:ext>
            </a:extLst>
          </p:cNvPr>
          <p:cNvSpPr/>
          <p:nvPr/>
        </p:nvSpPr>
        <p:spPr>
          <a:xfrm>
            <a:off x="1449100" y="1930929"/>
            <a:ext cx="2509522" cy="374310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AB6BDA-206F-43CA-B7BB-ADD269B72966}"/>
              </a:ext>
            </a:extLst>
          </p:cNvPr>
          <p:cNvSpPr/>
          <p:nvPr/>
        </p:nvSpPr>
        <p:spPr>
          <a:xfrm>
            <a:off x="4049636" y="1930929"/>
            <a:ext cx="2509522" cy="37431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DED26B2-C0EB-4B26-949F-F885E193E0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855" y="1930928"/>
            <a:ext cx="2484846" cy="3743107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5312D981-7058-4FE6-BA1E-EFBED3EC1F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72" y="1940324"/>
            <a:ext cx="2507670" cy="3743107"/>
          </a:xfrm>
          <a:prstGeom prst="rect">
            <a:avLst/>
          </a:prstGeom>
        </p:spPr>
      </p:pic>
      <p:pic>
        <p:nvPicPr>
          <p:cNvPr id="4" name="1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27" end="1237.645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187" y="-8556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4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DC14CB-9218-41E8-AADA-C7B7E690B887}"/>
              </a:ext>
            </a:extLst>
          </p:cNvPr>
          <p:cNvSpPr/>
          <p:nvPr/>
        </p:nvSpPr>
        <p:spPr>
          <a:xfrm>
            <a:off x="2149284" y="5673861"/>
            <a:ext cx="42775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알림 전송 구현 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주기마다 사용자에게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푸시 알림을 띄움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B5C0A-6557-4501-A895-81692B727FF7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어플리케이션 내 기능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20C091-16D1-4CAE-9B04-2059739BAED4}"/>
              </a:ext>
            </a:extLst>
          </p:cNvPr>
          <p:cNvSpPr/>
          <p:nvPr/>
        </p:nvSpPr>
        <p:spPr>
          <a:xfrm>
            <a:off x="6779214" y="5673861"/>
            <a:ext cx="427754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비상 시 신고 구현 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algn="ctr"/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생존 확인이 되지 않을 경우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SMS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신고하는 기능을 구현함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7F414E-477A-467F-8A34-C4253152D1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09" b="6482"/>
          <a:stretch/>
        </p:blipFill>
        <p:spPr>
          <a:xfrm>
            <a:off x="7260634" y="1485900"/>
            <a:ext cx="3314700" cy="4305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AE1F0A-C4F6-4EA8-8927-F201CCC983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9000"/>
                    </a14:imgEffect>
                  </a14:imgLayer>
                </a14:imgProps>
              </a:ext>
            </a:extLst>
          </a:blip>
          <a:srcRect t="39897"/>
          <a:stretch/>
        </p:blipFill>
        <p:spPr>
          <a:xfrm>
            <a:off x="2673753" y="2236649"/>
            <a:ext cx="3228601" cy="345150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B17AA37-1CCE-4DFD-A2C5-4EA7440FA90A}"/>
              </a:ext>
            </a:extLst>
          </p:cNvPr>
          <p:cNvSpPr/>
          <p:nvPr/>
        </p:nvSpPr>
        <p:spPr>
          <a:xfrm>
            <a:off x="2553435" y="2149006"/>
            <a:ext cx="1734618" cy="88780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62" end="1462.8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6687" y="-825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6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B5C0A-6557-4501-A895-81692B727FF7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어플리케이션 내 기능 구현</a:t>
            </a:r>
          </a:p>
        </p:txBody>
      </p:sp>
      <p:pic>
        <p:nvPicPr>
          <p:cNvPr id="8" name="그림 7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C23CAE4-C205-4DED-BC54-1F1EE30B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5" y="2073362"/>
            <a:ext cx="6877050" cy="3835028"/>
          </a:xfrm>
          <a:prstGeom prst="rect">
            <a:avLst/>
          </a:prstGeom>
        </p:spPr>
      </p:pic>
      <p:pic>
        <p:nvPicPr>
          <p:cNvPr id="10" name="그림 9" descr="컴퓨터, 스크린샷, 노트북, 모니터이(가) 표시된 사진&#10;&#10;자동 생성된 설명">
            <a:extLst>
              <a:ext uri="{FF2B5EF4-FFF2-40B4-BE49-F238E27FC236}">
                <a16:creationId xmlns:a16="http://schemas.microsoft.com/office/drawing/2014/main" id="{CC02FE02-A421-4C07-AEC7-E366A6F7A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40" y="2467685"/>
            <a:ext cx="6991350" cy="39155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DAEB2D-5F50-4EE9-A92E-FC50C2A1F872}"/>
              </a:ext>
            </a:extLst>
          </p:cNvPr>
          <p:cNvSpPr/>
          <p:nvPr/>
        </p:nvSpPr>
        <p:spPr>
          <a:xfrm>
            <a:off x="6526061" y="3062328"/>
            <a:ext cx="2079320" cy="1150593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534B4-E9B7-4E3B-A67B-15E55263254C}"/>
              </a:ext>
            </a:extLst>
          </p:cNvPr>
          <p:cNvSpPr txBox="1"/>
          <p:nvPr/>
        </p:nvSpPr>
        <p:spPr>
          <a:xfrm>
            <a:off x="6526061" y="3195932"/>
            <a:ext cx="20793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안드로이드 스튜디오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소스코드 중 일부</a:t>
            </a:r>
          </a:p>
        </p:txBody>
      </p:sp>
      <p:pic>
        <p:nvPicPr>
          <p:cNvPr id="3" name="1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4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12" y="-8334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8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3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31515D-6263-4686-9F25-BE3E6AEA6374}"/>
              </a:ext>
            </a:extLst>
          </p:cNvPr>
          <p:cNvSpPr/>
          <p:nvPr/>
        </p:nvSpPr>
        <p:spPr>
          <a:xfrm>
            <a:off x="7043260" y="1982580"/>
            <a:ext cx="4422455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개발환경 구성 </a:t>
            </a:r>
            <a:r>
              <a:rPr lang="en-US" altLang="ko-KR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b="1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아두이노에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대해 공부하고 이해를 바탕으로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환경을 구성함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28BB9C-287B-4950-935D-C9CBCAB3B71C}"/>
              </a:ext>
            </a:extLst>
          </p:cNvPr>
          <p:cNvSpPr/>
          <p:nvPr/>
        </p:nvSpPr>
        <p:spPr>
          <a:xfrm>
            <a:off x="1662171" y="2018603"/>
            <a:ext cx="4818489" cy="42671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D78CA77-D715-4883-B12D-F6110BD9D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36800"/>
              </p:ext>
            </p:extLst>
          </p:nvPr>
        </p:nvGraphicFramePr>
        <p:xfrm>
          <a:off x="1937123" y="2794908"/>
          <a:ext cx="4094215" cy="2801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A13048-5D52-41BF-A484-D1CC5E36F24A}"/>
              </a:ext>
            </a:extLst>
          </p:cNvPr>
          <p:cNvSpPr/>
          <p:nvPr/>
        </p:nvSpPr>
        <p:spPr>
          <a:xfrm>
            <a:off x="7043260" y="3320954"/>
            <a:ext cx="4818489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문열림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센서 데이터 수집 및 전송 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아두이노와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연결된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문열림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센서의 움직임에 따라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수집하고 이를 기기로 전송함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3D0B81-70C0-4CC8-B81B-0E067DA6F627}"/>
              </a:ext>
            </a:extLst>
          </p:cNvPr>
          <p:cNvSpPr/>
          <p:nvPr/>
        </p:nvSpPr>
        <p:spPr>
          <a:xfrm>
            <a:off x="7043260" y="4659328"/>
            <a:ext cx="4422455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 어플과 연동 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블루투스 모듈로 알림 어플과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연결하여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주고받을 수 있는 상태로 만듦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0DA15D-8136-4743-9C8E-B9D8A8991DCF}"/>
              </a:ext>
            </a:extLst>
          </p:cNvPr>
          <p:cNvSpPr/>
          <p:nvPr/>
        </p:nvSpPr>
        <p:spPr>
          <a:xfrm>
            <a:off x="3262366" y="3780062"/>
            <a:ext cx="1443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204A5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아두이노</a:t>
            </a:r>
            <a:r>
              <a:rPr lang="ko-KR" altLang="en-US" sz="1200" dirty="0">
                <a:solidFill>
                  <a:srgbClr val="204A5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개발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8CA8BD-10F7-4784-937E-8301E0BF5280}"/>
              </a:ext>
            </a:extLst>
          </p:cNvPr>
          <p:cNvSpPr/>
          <p:nvPr/>
        </p:nvSpPr>
        <p:spPr>
          <a:xfrm>
            <a:off x="1091972" y="2673199"/>
            <a:ext cx="1912362" cy="654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E056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</a:t>
            </a:r>
            <a:r>
              <a:rPr lang="ko-KR" altLang="en-US" sz="1100" dirty="0">
                <a:solidFill>
                  <a:prstClr val="white">
                    <a:lumMod val="7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알림 어플과 연동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708FF7-AF35-4F41-AE7F-43A4D8A328DA}"/>
              </a:ext>
            </a:extLst>
          </p:cNvPr>
          <p:cNvSpPr/>
          <p:nvPr/>
        </p:nvSpPr>
        <p:spPr>
          <a:xfrm>
            <a:off x="4600814" y="2319681"/>
            <a:ext cx="1715031" cy="763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BAAFD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</a:t>
            </a:r>
            <a:r>
              <a:rPr lang="ko-KR" altLang="en-US" sz="1100" dirty="0">
                <a:solidFill>
                  <a:srgbClr val="826DA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아두이노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개발환경 구성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2EE661-4029-4779-BC45-A4673B264F4D}"/>
              </a:ext>
            </a:extLst>
          </p:cNvPr>
          <p:cNvSpPr/>
          <p:nvPr/>
        </p:nvSpPr>
        <p:spPr>
          <a:xfrm>
            <a:off x="4892553" y="5268680"/>
            <a:ext cx="143931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5A49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문열림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센서 데이터 수집 및 전송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990EC-2E05-4230-98EB-CBBCD8857A8B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</a:p>
        </p:txBody>
      </p:sp>
      <p:pic>
        <p:nvPicPr>
          <p:cNvPr id="2" name="1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58.08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18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Graphic spid="10" grpId="0">
        <p:bldAsOne/>
      </p:bldGraphic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31515D-6263-4686-9F25-BE3E6AEA6374}"/>
              </a:ext>
            </a:extLst>
          </p:cNvPr>
          <p:cNvSpPr/>
          <p:nvPr/>
        </p:nvSpPr>
        <p:spPr>
          <a:xfrm>
            <a:off x="2282053" y="5244866"/>
            <a:ext cx="3813947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개발환경 구성 </a:t>
            </a:r>
            <a:r>
              <a:rPr lang="en-US" altLang="ko-KR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b="1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아두이노에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대해 공부하고 이해를 바탕으로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환경을 구성함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A13048-5D52-41BF-A484-D1CC5E36F24A}"/>
              </a:ext>
            </a:extLst>
          </p:cNvPr>
          <p:cNvSpPr/>
          <p:nvPr/>
        </p:nvSpPr>
        <p:spPr>
          <a:xfrm>
            <a:off x="6527800" y="5245317"/>
            <a:ext cx="5024388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문열림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센서 데이터 수집 및 전송 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아두이노와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연결된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문열림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센서의 움직임에 따라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수집하고 이를 기기로 전송함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990EC-2E05-4230-98EB-CBBCD8857A8B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02801F-EAFC-4B3D-AA98-7C5072D7AA85}"/>
              </a:ext>
            </a:extLst>
          </p:cNvPr>
          <p:cNvSpPr/>
          <p:nvPr/>
        </p:nvSpPr>
        <p:spPr>
          <a:xfrm>
            <a:off x="2451666" y="1998950"/>
            <a:ext cx="3474720" cy="322004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92AF2-3ACC-4319-8775-70E03B5E4C40}"/>
              </a:ext>
            </a:extLst>
          </p:cNvPr>
          <p:cNvSpPr/>
          <p:nvPr/>
        </p:nvSpPr>
        <p:spPr>
          <a:xfrm>
            <a:off x="7302634" y="1998950"/>
            <a:ext cx="3474720" cy="322004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그림 9" descr="전자기기, 테이블, 앉아있는, 물이(가) 표시된 사진&#10;&#10;자동 생성된 설명">
            <a:extLst>
              <a:ext uri="{FF2B5EF4-FFF2-40B4-BE49-F238E27FC236}">
                <a16:creationId xmlns:a16="http://schemas.microsoft.com/office/drawing/2014/main" id="{68FB1B9C-ED17-4CCB-8046-B77EF48A4F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33" y="2005707"/>
            <a:ext cx="3474719" cy="317589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9DE1FAF-D44D-432D-B54D-CF8FFD848F23}"/>
              </a:ext>
            </a:extLst>
          </p:cNvPr>
          <p:cNvSpPr/>
          <p:nvPr/>
        </p:nvSpPr>
        <p:spPr>
          <a:xfrm>
            <a:off x="10241280" y="3840480"/>
            <a:ext cx="314960" cy="14732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A4F26CB-F82C-41BE-AA96-BE762E192658}"/>
              </a:ext>
            </a:extLst>
          </p:cNvPr>
          <p:cNvCxnSpPr>
            <a:endCxn id="2" idx="3"/>
          </p:cNvCxnSpPr>
          <p:nvPr/>
        </p:nvCxnSpPr>
        <p:spPr>
          <a:xfrm flipV="1">
            <a:off x="9382760" y="3966225"/>
            <a:ext cx="904645" cy="5295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4000" y="-799207"/>
            <a:ext cx="6096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52255" y="3464391"/>
            <a:ext cx="71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</a:t>
            </a:r>
            <a:endParaRPr lang="en-US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52255" y="399455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close</a:t>
            </a:r>
            <a:endParaRPr lang="en-US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18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5CA33B-B893-4AE4-91E7-EF5E3F365D9D}"/>
              </a:ext>
            </a:extLst>
          </p:cNvPr>
          <p:cNvSpPr/>
          <p:nvPr/>
        </p:nvSpPr>
        <p:spPr>
          <a:xfrm>
            <a:off x="3258939" y="5769395"/>
            <a:ext cx="6833936" cy="887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 어플과 연동 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(100% </a:t>
            </a:r>
            <a:r>
              <a:rPr lang="ko-KR" altLang="en-US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</a:t>
            </a:r>
            <a:r>
              <a:rPr lang="en-US" altLang="ko-KR" b="1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어플과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연결하여 데이터를 주고받을 수 있는 상태로 만듦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EC91E-67A1-4B33-BBB1-DF19E2B14DF5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E5C67-9D49-4697-8329-469195BCBBF6}"/>
              </a:ext>
            </a:extLst>
          </p:cNvPr>
          <p:cNvSpPr/>
          <p:nvPr/>
        </p:nvSpPr>
        <p:spPr>
          <a:xfrm>
            <a:off x="5266728" y="1831691"/>
            <a:ext cx="2818357" cy="393770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1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98" end="11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237" y="-747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2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B5C0A-6557-4501-A895-81692B727FF7}"/>
              </a:ext>
            </a:extLst>
          </p:cNvPr>
          <p:cNvSpPr txBox="1"/>
          <p:nvPr/>
        </p:nvSpPr>
        <p:spPr>
          <a:xfrm>
            <a:off x="1069921" y="1308471"/>
            <a:ext cx="434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3241BE3-368F-4E8C-98CE-9DDA36125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73" y="1367970"/>
            <a:ext cx="5011854" cy="54483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9E59860-AB8F-4E99-805B-5DA4E2FBB46D}"/>
              </a:ext>
            </a:extLst>
          </p:cNvPr>
          <p:cNvSpPr/>
          <p:nvPr/>
        </p:nvSpPr>
        <p:spPr>
          <a:xfrm>
            <a:off x="6789107" y="4640607"/>
            <a:ext cx="2079320" cy="1150593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A58F5-8BF0-43A1-81C8-81C07AEDB860}"/>
              </a:ext>
            </a:extLst>
          </p:cNvPr>
          <p:cNvSpPr txBox="1"/>
          <p:nvPr/>
        </p:nvSpPr>
        <p:spPr>
          <a:xfrm>
            <a:off x="6789107" y="4774211"/>
            <a:ext cx="20793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소스코드 중 일부</a:t>
            </a:r>
          </a:p>
        </p:txBody>
      </p:sp>
      <p:pic>
        <p:nvPicPr>
          <p:cNvPr id="3" name="1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0" end="1850.93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87" y="-806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1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62042" y="457935"/>
            <a:ext cx="164019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 대비 성과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06247-8EB8-4333-ACF7-7E35A9E37287}"/>
              </a:ext>
            </a:extLst>
          </p:cNvPr>
          <p:cNvSpPr txBox="1"/>
          <p:nvPr/>
        </p:nvSpPr>
        <p:spPr>
          <a:xfrm>
            <a:off x="5280609" y="1204278"/>
            <a:ext cx="2494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성과 요약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6BD777-5652-4203-BFF0-8E04F6013A38}"/>
              </a:ext>
            </a:extLst>
          </p:cNvPr>
          <p:cNvSpPr/>
          <p:nvPr/>
        </p:nvSpPr>
        <p:spPr>
          <a:xfrm>
            <a:off x="2157152" y="1909212"/>
            <a:ext cx="4228619" cy="37448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8304C717-E0D4-4969-8180-91368C01E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0525254"/>
              </p:ext>
            </p:extLst>
          </p:nvPr>
        </p:nvGraphicFramePr>
        <p:xfrm>
          <a:off x="2343439" y="2592074"/>
          <a:ext cx="3593010" cy="245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561A64-3A2D-44FA-B114-215FC98D6DB4}"/>
              </a:ext>
            </a:extLst>
          </p:cNvPr>
          <p:cNvSpPr/>
          <p:nvPr/>
        </p:nvSpPr>
        <p:spPr>
          <a:xfrm>
            <a:off x="3595015" y="3504030"/>
            <a:ext cx="10802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204A5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기능 구현</a:t>
            </a:r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AD78D0-8A3D-4374-900D-C5BC5E7D7459}"/>
              </a:ext>
            </a:extLst>
          </p:cNvPr>
          <p:cNvSpPr/>
          <p:nvPr/>
        </p:nvSpPr>
        <p:spPr>
          <a:xfrm>
            <a:off x="1827134" y="2061721"/>
            <a:ext cx="1678256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E056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</a:t>
            </a:r>
            <a:r>
              <a:rPr lang="ko-KR" altLang="en-US" sz="1100" dirty="0">
                <a:solidFill>
                  <a:prstClr val="white">
                    <a:lumMod val="7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비상 시 신고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/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2DD6D7-F0D7-4077-8735-9CA759FC4E91}"/>
              </a:ext>
            </a:extLst>
          </p:cNvPr>
          <p:cNvSpPr/>
          <p:nvPr/>
        </p:nvSpPr>
        <p:spPr>
          <a:xfrm>
            <a:off x="4716759" y="4875803"/>
            <a:ext cx="1569765" cy="68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826DA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사용자 알림 전송 구현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86935BB-3A32-4175-9AA0-2C3DDCBDDC70}"/>
              </a:ext>
            </a:extLst>
          </p:cNvPr>
          <p:cNvSpPr/>
          <p:nvPr/>
        </p:nvSpPr>
        <p:spPr>
          <a:xfrm>
            <a:off x="4940761" y="2061721"/>
            <a:ext cx="1230071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BAAFD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</a:t>
            </a:r>
            <a:r>
              <a:rPr lang="ko-KR" altLang="en-US" sz="1100" dirty="0">
                <a:solidFill>
                  <a:prstClr val="white">
                    <a:lumMod val="7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UI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설계 및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/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5F634C-01D6-453A-929F-DE32FB2A27BF}"/>
              </a:ext>
            </a:extLst>
          </p:cNvPr>
          <p:cNvSpPr/>
          <p:nvPr/>
        </p:nvSpPr>
        <p:spPr>
          <a:xfrm>
            <a:off x="6706468" y="1909212"/>
            <a:ext cx="4228619" cy="37448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6C4CA938-8CE9-4316-86D9-0E65D37426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184390"/>
              </p:ext>
            </p:extLst>
          </p:nvPr>
        </p:nvGraphicFramePr>
        <p:xfrm>
          <a:off x="6892755" y="2592074"/>
          <a:ext cx="3593010" cy="245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716FA8-D97A-4A28-98D0-5FE30F02907F}"/>
              </a:ext>
            </a:extLst>
          </p:cNvPr>
          <p:cNvSpPr/>
          <p:nvPr/>
        </p:nvSpPr>
        <p:spPr>
          <a:xfrm>
            <a:off x="8062857" y="3504030"/>
            <a:ext cx="12669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204A5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아두이노</a:t>
            </a:r>
            <a:r>
              <a:rPr lang="ko-KR" altLang="en-US" sz="1200" dirty="0">
                <a:solidFill>
                  <a:srgbClr val="204A5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개발</a:t>
            </a:r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A875D0-C320-40CA-8227-7F8246C20E1F}"/>
              </a:ext>
            </a:extLst>
          </p:cNvPr>
          <p:cNvSpPr/>
          <p:nvPr/>
        </p:nvSpPr>
        <p:spPr>
          <a:xfrm>
            <a:off x="6384601" y="2069596"/>
            <a:ext cx="1678256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E056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</a:t>
            </a:r>
            <a:r>
              <a:rPr lang="ko-KR" altLang="en-US" sz="1100" dirty="0">
                <a:solidFill>
                  <a:prstClr val="white">
                    <a:lumMod val="7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알림 어플과 연동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/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BBB686-DE7A-49ED-9C3B-D08D422C3E53}"/>
              </a:ext>
            </a:extLst>
          </p:cNvPr>
          <p:cNvSpPr/>
          <p:nvPr/>
        </p:nvSpPr>
        <p:spPr>
          <a:xfrm>
            <a:off x="9119685" y="2025802"/>
            <a:ext cx="1678256" cy="68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BAAFD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</a:t>
            </a:r>
            <a:r>
              <a:rPr lang="ko-KR" altLang="en-US" sz="1100" dirty="0">
                <a:solidFill>
                  <a:srgbClr val="826DA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아두이노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개발환경 구성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562F15-8146-4A90-A97C-E1383EDB3BDD}"/>
              </a:ext>
            </a:extLst>
          </p:cNvPr>
          <p:cNvSpPr/>
          <p:nvPr/>
        </p:nvSpPr>
        <p:spPr>
          <a:xfrm>
            <a:off x="9479560" y="4715160"/>
            <a:ext cx="138073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5A49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문열림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센서 데이터 수집 및 전송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  <a:p>
            <a:pPr algn="r"/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100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077C09-56D4-47EE-A2F7-70E9CE075A57}"/>
              </a:ext>
            </a:extLst>
          </p:cNvPr>
          <p:cNvSpPr txBox="1"/>
          <p:nvPr/>
        </p:nvSpPr>
        <p:spPr>
          <a:xfrm>
            <a:off x="2145376" y="5924976"/>
            <a:ext cx="876484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</a:t>
            </a:r>
            <a:r>
              <a:rPr lang="en-US" altLang="ko-KR" sz="2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서비스에 필요한 </a:t>
            </a:r>
            <a:r>
              <a:rPr lang="ko-KR" altLang="en-US" sz="2900" dirty="0">
                <a:solidFill>
                  <a:srgbClr val="5A49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핵심적인 기능</a:t>
            </a:r>
            <a:r>
              <a:rPr lang="ko-KR" altLang="en-US" sz="2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</a:t>
            </a:r>
            <a:r>
              <a:rPr lang="ko-KR" altLang="en-US" sz="29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모두 구현</a:t>
            </a:r>
            <a:r>
              <a:rPr lang="ko-KR" altLang="en-US" sz="2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된 상태임</a:t>
            </a:r>
            <a:r>
              <a:rPr lang="en-US" altLang="ko-KR" sz="2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9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1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93" end="1872.104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0812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Graphic spid="24" grpId="0">
        <p:bldAsOne/>
      </p:bldGraphic>
      <p:bldP spid="25" grpId="0"/>
      <p:bldP spid="26" grpId="0"/>
      <p:bldP spid="27" grpId="0"/>
      <p:bldP spid="28" grpId="0"/>
      <p:bldGraphic spid="30" grpId="0">
        <p:bldAsOne/>
      </p:bldGraphic>
      <p:bldP spid="31" grpId="0"/>
      <p:bldP spid="32" grpId="0"/>
      <p:bldP spid="33" grpId="0"/>
      <p:bldP spid="34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169858" y="444500"/>
            <a:ext cx="1146468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추후 일정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C7274-051A-4E8D-8A85-8B6FF351196B}"/>
              </a:ext>
            </a:extLst>
          </p:cNvPr>
          <p:cNvSpPr txBox="1"/>
          <p:nvPr/>
        </p:nvSpPr>
        <p:spPr>
          <a:xfrm>
            <a:off x="3761526" y="2680214"/>
            <a:ext cx="5496410" cy="1366670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lIns="216000" tIns="180000" rIns="216000" bIns="21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와이파이 모듈 연결에 대해 연구하고 이를 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어플리케이션에 적용하여 </a:t>
            </a:r>
            <a:r>
              <a:rPr lang="ko-KR" altLang="en-US" sz="2200" b="1" u="sng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접근성 향상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586E44-5DD7-4951-AEA0-EE59328EE8E4}"/>
              </a:ext>
            </a:extLst>
          </p:cNvPr>
          <p:cNvSpPr/>
          <p:nvPr/>
        </p:nvSpPr>
        <p:spPr>
          <a:xfrm>
            <a:off x="1309321" y="1435470"/>
            <a:ext cx="5242308" cy="476583"/>
          </a:xfrm>
          <a:prstGeom prst="roundRect">
            <a:avLst/>
          </a:prstGeom>
          <a:solidFill>
            <a:srgbClr val="9B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첫번째 향후 목표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 나은 서비스를 위한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지속적인 개발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5DA77-C408-426B-8F48-8EAB7129B4DC}"/>
              </a:ext>
            </a:extLst>
          </p:cNvPr>
          <p:cNvSpPr txBox="1"/>
          <p:nvPr/>
        </p:nvSpPr>
        <p:spPr>
          <a:xfrm>
            <a:off x="3761526" y="4633768"/>
            <a:ext cx="5496410" cy="1330319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lIns="108000" tIns="180000" rIns="288000" bIns="180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외출 패턴을 분석하는 알고리즘을 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추가하여 사용자의 </a:t>
            </a:r>
            <a:r>
              <a:rPr lang="ko-KR" altLang="en-US" sz="2200" b="1" u="sng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편의성 확보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2A82E-89DA-4910-BA84-5A900B2230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18" y="2488129"/>
            <a:ext cx="1787191" cy="17871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71D647-057E-4A93-AF1A-AAC32B0079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56" y="4090674"/>
            <a:ext cx="1873413" cy="1873413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EE91051-F650-405E-96FD-69E213E49748}"/>
              </a:ext>
            </a:extLst>
          </p:cNvPr>
          <p:cNvSpPr/>
          <p:nvPr/>
        </p:nvSpPr>
        <p:spPr>
          <a:xfrm>
            <a:off x="3583459" y="2514288"/>
            <a:ext cx="356135" cy="331851"/>
          </a:xfrm>
          <a:prstGeom prst="roundRect">
            <a:avLst/>
          </a:prstGeom>
          <a:solidFill>
            <a:srgbClr val="9B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1600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CCB3AD-E6F5-4CA4-8469-5623D247F250}"/>
              </a:ext>
            </a:extLst>
          </p:cNvPr>
          <p:cNvSpPr/>
          <p:nvPr/>
        </p:nvSpPr>
        <p:spPr>
          <a:xfrm>
            <a:off x="9038663" y="4467842"/>
            <a:ext cx="356135" cy="331851"/>
          </a:xfrm>
          <a:prstGeom prst="roundRect">
            <a:avLst/>
          </a:prstGeom>
          <a:solidFill>
            <a:srgbClr val="9B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1600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1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30.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8334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20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3F4BBB-BAF0-449D-B5DF-504A299C1FD0}"/>
              </a:ext>
            </a:extLst>
          </p:cNvPr>
          <p:cNvSpPr txBox="1"/>
          <p:nvPr/>
        </p:nvSpPr>
        <p:spPr>
          <a:xfrm>
            <a:off x="3070536" y="1892773"/>
            <a:ext cx="3083216" cy="3640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826DAB"/>
              </a:buClr>
              <a:buAutoNum type="arabi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팀원소개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rgbClr val="826DAB"/>
              </a:buClr>
              <a:buAutoNum type="arabi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아이디어 제안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rgbClr val="826DAB"/>
              </a:buClr>
              <a:buAutoNum type="arabi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아이디어 소개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rgbClr val="826DAB"/>
              </a:buClr>
              <a:buAutoNum type="arabi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24FDB-9804-4739-B362-FD38DB796C78}"/>
              </a:ext>
            </a:extLst>
          </p:cNvPr>
          <p:cNvSpPr/>
          <p:nvPr/>
        </p:nvSpPr>
        <p:spPr>
          <a:xfrm>
            <a:off x="1257799" y="465587"/>
            <a:ext cx="627095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C95F7-75E2-48F4-A807-F548683FE973}"/>
              </a:ext>
            </a:extLst>
          </p:cNvPr>
          <p:cNvSpPr txBox="1"/>
          <p:nvPr/>
        </p:nvSpPr>
        <p:spPr>
          <a:xfrm>
            <a:off x="7137133" y="1892773"/>
            <a:ext cx="4071486" cy="3621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826DAB"/>
              </a:buClr>
              <a:buFont typeface="+mj-lt"/>
              <a:buAutoNum type="arabicPeriod" startAt="5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계획 대비 성과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rgbClr val="826DAB"/>
              </a:buClr>
              <a:buFont typeface="+mj-lt"/>
              <a:buAutoNum type="arabicPeriod" startAt="5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rgbClr val="826DAB"/>
              </a:buClr>
              <a:buFont typeface="+mj-lt"/>
              <a:buAutoNum type="arabicPeriod" startAt="5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영상</a:t>
            </a:r>
          </a:p>
          <a:p>
            <a:pPr>
              <a:lnSpc>
                <a:spcPct val="250000"/>
              </a:lnSpc>
            </a:pPr>
            <a:endParaRPr lang="ko-KR" altLang="en-US" sz="2400" dirty="0"/>
          </a:p>
        </p:txBody>
      </p:sp>
      <p:pic>
        <p:nvPicPr>
          <p:cNvPr id="4" name="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57" end="1593.93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" y="-781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169858" y="444500"/>
            <a:ext cx="1146468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추후 일정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F12DE0-990B-45A0-97F9-56A2BC5CA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66" y="2141488"/>
            <a:ext cx="5080261" cy="3527791"/>
          </a:xfrm>
          <a:prstGeom prst="rect">
            <a:avLst/>
          </a:prstGeom>
          <a:ln w="28575">
            <a:solidFill>
              <a:srgbClr val="9B8ABC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C08F5F-FC78-4898-AE57-DEB10305A782}"/>
              </a:ext>
            </a:extLst>
          </p:cNvPr>
          <p:cNvSpPr txBox="1"/>
          <p:nvPr/>
        </p:nvSpPr>
        <p:spPr>
          <a:xfrm>
            <a:off x="6777182" y="3062260"/>
            <a:ext cx="5080261" cy="1985563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lIns="216000" tIns="180000" rIns="216000" bIns="18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24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및 기능을 보완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</a:t>
            </a:r>
            <a:r>
              <a:rPr lang="ko-KR" altLang="en-US" dirty="0">
                <a:solidFill>
                  <a:srgbClr val="524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사용안내를 추가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서비스의 완성도를 향상함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ko-KR" altLang="en-US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융합보안 창의</a:t>
            </a:r>
            <a:r>
              <a:rPr lang="en-US" altLang="ko-KR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경진대회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출품할 예정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A4C178-C4FC-48CE-997E-EAA3F382B11C}"/>
              </a:ext>
            </a:extLst>
          </p:cNvPr>
          <p:cNvSpPr/>
          <p:nvPr/>
        </p:nvSpPr>
        <p:spPr>
          <a:xfrm>
            <a:off x="6777181" y="2670079"/>
            <a:ext cx="1838918" cy="476583"/>
          </a:xfrm>
          <a:prstGeom prst="roundRect">
            <a:avLst/>
          </a:prstGeom>
          <a:solidFill>
            <a:srgbClr val="9B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두번째 향후 목표</a:t>
            </a:r>
          </a:p>
        </p:txBody>
      </p:sp>
      <p:pic>
        <p:nvPicPr>
          <p:cNvPr id="3" name="2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60.854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812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423133" y="444500"/>
            <a:ext cx="639919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출처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EF9BF-3D87-4E96-AA67-18FA837ED871}"/>
              </a:ext>
            </a:extLst>
          </p:cNvPr>
          <p:cNvSpPr txBox="1"/>
          <p:nvPr/>
        </p:nvSpPr>
        <p:spPr>
          <a:xfrm>
            <a:off x="1530417" y="4031758"/>
            <a:ext cx="9732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인가구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비중 가장 많아져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…29.8% '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혼자 산다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endParaRPr lang="en-US" altLang="ko-KR" dirty="0">
              <a:solidFill>
                <a:srgbClr val="0563C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hlinkClick r:id="rId4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dirty="0">
                <a:solidFill>
                  <a:srgbClr val="0563C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https://news.einfomax.co.kr/news/articleView.html?idxno=4048384</a:t>
            </a:r>
            <a:endParaRPr lang="en-US" altLang="ko-KR" dirty="0">
              <a:solidFill>
                <a:srgbClr val="0563C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이상한 가족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젊어진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인가구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고독사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노인 아니면 통계도 없다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hlinkClick r:id="rId5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/>
              </a:rPr>
              <a:t>https://www.edaily.co.kr/news/read?newsId=01312006622623072&amp;mediaCodeNo=257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0190CE-523C-4FEF-8492-2EDF105D94BF}"/>
              </a:ext>
            </a:extLst>
          </p:cNvPr>
          <p:cNvSpPr/>
          <p:nvPr/>
        </p:nvSpPr>
        <p:spPr>
          <a:xfrm>
            <a:off x="1423133" y="2105286"/>
            <a:ext cx="3514627" cy="989132"/>
          </a:xfrm>
          <a:prstGeom prst="rect">
            <a:avLst/>
          </a:prstGeom>
          <a:noFill/>
          <a:ln w="57150">
            <a:solidFill>
              <a:srgbClr val="5A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949BF-94FC-46DC-9170-A71C7338D1F1}"/>
              </a:ext>
            </a:extLst>
          </p:cNvPr>
          <p:cNvSpPr txBox="1"/>
          <p:nvPr/>
        </p:nvSpPr>
        <p:spPr>
          <a:xfrm>
            <a:off x="1607419" y="1905231"/>
            <a:ext cx="1366788" cy="400110"/>
          </a:xfrm>
          <a:prstGeom prst="rect">
            <a:avLst/>
          </a:prstGeom>
          <a:solidFill>
            <a:srgbClr val="F4F5F9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 출처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C5EBE-A491-4760-856B-E89FEF73799E}"/>
              </a:ext>
            </a:extLst>
          </p:cNvPr>
          <p:cNvSpPr txBox="1"/>
          <p:nvPr/>
        </p:nvSpPr>
        <p:spPr>
          <a:xfrm>
            <a:off x="1530417" y="2423778"/>
            <a:ext cx="315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/>
              </a:rPr>
              <a:t>https://www.flaticon.com/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DAD93A-EBD1-4BB3-9C6D-90253D4817FE}"/>
              </a:ext>
            </a:extLst>
          </p:cNvPr>
          <p:cNvSpPr/>
          <p:nvPr/>
        </p:nvSpPr>
        <p:spPr>
          <a:xfrm>
            <a:off x="1423132" y="3566587"/>
            <a:ext cx="9905268" cy="2487704"/>
          </a:xfrm>
          <a:prstGeom prst="rect">
            <a:avLst/>
          </a:prstGeom>
          <a:noFill/>
          <a:ln w="57150">
            <a:solidFill>
              <a:srgbClr val="5A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71B0B-CBE3-42E8-95E6-7E27A03C6161}"/>
              </a:ext>
            </a:extLst>
          </p:cNvPr>
          <p:cNvSpPr txBox="1"/>
          <p:nvPr/>
        </p:nvSpPr>
        <p:spPr>
          <a:xfrm>
            <a:off x="1607418" y="3395424"/>
            <a:ext cx="1155031" cy="400110"/>
          </a:xfrm>
          <a:prstGeom prst="rect">
            <a:avLst/>
          </a:prstGeom>
          <a:solidFill>
            <a:srgbClr val="F4F5F9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기사 출처</a:t>
            </a:r>
          </a:p>
        </p:txBody>
      </p:sp>
      <p:pic>
        <p:nvPicPr>
          <p:cNvPr id="11" name="2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83.229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4000" y="-781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0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169859" y="444500"/>
            <a:ext cx="1146468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실행 영상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2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38" end="963.8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93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6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한쪽 모서리가 둥근 사각형 10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2814" y="2865979"/>
            <a:ext cx="9069773" cy="92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</a:t>
            </a:r>
            <a:r>
              <a:rPr lang="en-US" altLang="ko-KR" sz="4000" dirty="0" smtClean="0">
                <a:solidFill>
                  <a:srgbClr val="F4F5F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YOU</a:t>
            </a:r>
            <a:endParaRPr lang="en-US" altLang="ko-KR" sz="4000" dirty="0">
              <a:solidFill>
                <a:srgbClr val="F4F5F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한쪽 모서리가 둥근 사각형 12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9CB9C3-F3F7-4321-AC75-F839EE974CA5}"/>
              </a:ext>
            </a:extLst>
          </p:cNvPr>
          <p:cNvSpPr txBox="1"/>
          <p:nvPr/>
        </p:nvSpPr>
        <p:spPr>
          <a:xfrm>
            <a:off x="3694050" y="3702131"/>
            <a:ext cx="7834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AAFD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Capstone Design for Convergence Security 1 : Alice Alert Service System</a:t>
            </a:r>
            <a:endParaRPr lang="ko-KR" altLang="en-US" dirty="0">
              <a:solidFill>
                <a:srgbClr val="BAAFD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solidFill>
                <a:srgbClr val="BAAFD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53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035676" y="467472"/>
            <a:ext cx="2165978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소개 </a:t>
            </a:r>
            <a:r>
              <a:rPr lang="en-US" altLang="ko-KR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팀원 소개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000CB-BA4E-4107-ADA8-C875499898D5}"/>
              </a:ext>
            </a:extLst>
          </p:cNvPr>
          <p:cNvSpPr txBox="1"/>
          <p:nvPr/>
        </p:nvSpPr>
        <p:spPr>
          <a:xfrm>
            <a:off x="8306465" y="4200762"/>
            <a:ext cx="3667875" cy="98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김지연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발표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104C3E-2DF1-46A7-835D-21E7A8572117}"/>
              </a:ext>
            </a:extLst>
          </p:cNvPr>
          <p:cNvSpPr txBox="1"/>
          <p:nvPr/>
        </p:nvSpPr>
        <p:spPr>
          <a:xfrm>
            <a:off x="1758955" y="4182128"/>
            <a:ext cx="3115638" cy="98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김영은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메인 개발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버그 수정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29282-0E60-476E-A617-17A2D16929A1}"/>
              </a:ext>
            </a:extLst>
          </p:cNvPr>
          <p:cNvSpPr txBox="1"/>
          <p:nvPr/>
        </p:nvSpPr>
        <p:spPr>
          <a:xfrm>
            <a:off x="1758955" y="5591796"/>
            <a:ext cx="3115638" cy="98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한아름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안드로이드와 연동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BF0D5C-7F8E-47C6-B5F5-2E12DE30BA01}"/>
              </a:ext>
            </a:extLst>
          </p:cNvPr>
          <p:cNvSpPr txBox="1"/>
          <p:nvPr/>
        </p:nvSpPr>
        <p:spPr>
          <a:xfrm>
            <a:off x="8375569" y="5519012"/>
            <a:ext cx="3667875" cy="98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조유빈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개발 및 프로젝트 총괄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2F4501-0DF5-4E9C-8CB2-7C6790703FCF}"/>
              </a:ext>
            </a:extLst>
          </p:cNvPr>
          <p:cNvGrpSpPr/>
          <p:nvPr/>
        </p:nvGrpSpPr>
        <p:grpSpPr>
          <a:xfrm>
            <a:off x="5993521" y="4940526"/>
            <a:ext cx="1068556" cy="1068556"/>
            <a:chOff x="3045121" y="1583456"/>
            <a:chExt cx="2360764" cy="236076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71CB5D7-7266-4F1C-8709-CE31B17D716E}"/>
                </a:ext>
              </a:extLst>
            </p:cNvPr>
            <p:cNvSpPr/>
            <p:nvPr/>
          </p:nvSpPr>
          <p:spPr>
            <a:xfrm>
              <a:off x="3045121" y="1583456"/>
              <a:ext cx="2360764" cy="236076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5A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8A76CD6-0082-4E8B-AC55-86F04BA72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6975" t="82801" r="1612"/>
            <a:stretch/>
          </p:blipFill>
          <p:spPr>
            <a:xfrm>
              <a:off x="3418105" y="2071879"/>
              <a:ext cx="1675285" cy="1420278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2951196-2256-45F4-8F91-7276156BF9AB}"/>
              </a:ext>
            </a:extLst>
          </p:cNvPr>
          <p:cNvSpPr/>
          <p:nvPr/>
        </p:nvSpPr>
        <p:spPr>
          <a:xfrm>
            <a:off x="2624756" y="1455912"/>
            <a:ext cx="7806088" cy="2466895"/>
          </a:xfrm>
          <a:prstGeom prst="rect">
            <a:avLst/>
          </a:prstGeom>
          <a:solidFill>
            <a:srgbClr val="EA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7DA7BD-D471-484D-9009-455ACE8586B3}"/>
              </a:ext>
            </a:extLst>
          </p:cNvPr>
          <p:cNvSpPr txBox="1"/>
          <p:nvPr/>
        </p:nvSpPr>
        <p:spPr>
          <a:xfrm>
            <a:off x="3810285" y="1579201"/>
            <a:ext cx="5435029" cy="20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err="1">
                <a:solidFill>
                  <a:srgbClr val="5A49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창공수룡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팀</a:t>
            </a:r>
            <a:endParaRPr lang="en-US" altLang="ko-KR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융합보안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캡스톤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디자인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과목 수강 중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2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조를 맡고있다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>
              <a:lnSpc>
                <a:spcPct val="20000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창공수룡은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창의적 공학설계 수룡의 줄임말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F8D0DC2D-80F3-4DA7-8B17-8A954F2707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44" y="4200762"/>
            <a:ext cx="980141" cy="980141"/>
          </a:xfrm>
          <a:prstGeom prst="rect">
            <a:avLst/>
          </a:prstGeom>
        </p:spPr>
      </p:pic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3DBAA1E7-8E2A-4F37-9BAE-5C4CE752BF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52" y="4228342"/>
            <a:ext cx="980142" cy="980142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210AB8F2-775A-4F7B-8303-595C57884D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44" y="5623438"/>
            <a:ext cx="980142" cy="980142"/>
          </a:xfrm>
          <a:prstGeom prst="rect">
            <a:avLst/>
          </a:prstGeom>
        </p:spPr>
      </p:pic>
      <p:pic>
        <p:nvPicPr>
          <p:cNvPr id="37" name="그림 36" descr="그리기이(가) 표시된 사진&#10;&#10;자동 생성된 설명">
            <a:extLst>
              <a:ext uri="{FF2B5EF4-FFF2-40B4-BE49-F238E27FC236}">
                <a16:creationId xmlns:a16="http://schemas.microsoft.com/office/drawing/2014/main" id="{B23B94DC-A5D1-4D55-AF9A-D78E87AFF6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53" y="5623439"/>
            <a:ext cx="980141" cy="980141"/>
          </a:xfrm>
          <a:prstGeom prst="rect">
            <a:avLst/>
          </a:prstGeom>
        </p:spPr>
      </p:pic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141" end="1453.666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100" y="-73025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209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  <p:bldP spid="15" grpId="0"/>
      <p:bldP spid="17" grpId="0"/>
      <p:bldP spid="18" grpId="0"/>
      <p:bldP spid="31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040825" y="457935"/>
            <a:ext cx="2082622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아이디어 도출 배경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82E539F0-AB58-408A-979A-C743568C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790346"/>
              </p:ext>
            </p:extLst>
          </p:nvPr>
        </p:nvGraphicFramePr>
        <p:xfrm>
          <a:off x="1541376" y="1166038"/>
          <a:ext cx="4554624" cy="4387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41DB71D-5711-41D5-8AC1-99231F26883B}"/>
              </a:ext>
            </a:extLst>
          </p:cNvPr>
          <p:cNvSpPr txBox="1"/>
          <p:nvPr/>
        </p:nvSpPr>
        <p:spPr>
          <a:xfrm>
            <a:off x="1821446" y="5691961"/>
            <a:ext cx="3994484" cy="74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b="1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인가구의 비율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점점 늘어왔고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가구 유형 중 </a:t>
            </a:r>
            <a:r>
              <a:rPr lang="ko-KR" altLang="en-US" b="1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제일 큰 비중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차지함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5F309-4391-4615-AE6A-E26F7B7422DF}"/>
              </a:ext>
            </a:extLst>
          </p:cNvPr>
          <p:cNvSpPr txBox="1"/>
          <p:nvPr/>
        </p:nvSpPr>
        <p:spPr>
          <a:xfrm>
            <a:off x="2692532" y="1570612"/>
            <a:ext cx="2252312" cy="28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가구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통계청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2018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905DB91-ADF9-41FB-94DE-9BFE917AA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7669236"/>
              </p:ext>
            </p:extLst>
          </p:nvPr>
        </p:nvGraphicFramePr>
        <p:xfrm>
          <a:off x="6643570" y="1166037"/>
          <a:ext cx="5000859" cy="4525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F2A46F9-A200-49E3-B0CA-D72F5C2051C3}"/>
              </a:ext>
            </a:extLst>
          </p:cNvPr>
          <p:cNvSpPr txBox="1"/>
          <p:nvPr/>
        </p:nvSpPr>
        <p:spPr>
          <a:xfrm>
            <a:off x="6632407" y="5622711"/>
            <a:ext cx="500085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혼자 사는 경우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각종 범죄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노출되기 쉽고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 발생 시 </a:t>
            </a:r>
            <a:r>
              <a:rPr lang="ko-KR" altLang="en-US" b="1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대처가 어렵기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때문에 </a:t>
            </a:r>
            <a:r>
              <a:rPr lang="ko-KR" altLang="en-US" b="1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위험에 취약함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9654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000" y="-609600"/>
            <a:ext cx="609600" cy="609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5396188"/>
            <a:ext cx="12192000" cy="1222894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인가구의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b="1" dirty="0" err="1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고독사</a:t>
            </a:r>
            <a:r>
              <a:rPr lang="ko-KR" altLang="en-US" sz="2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막기 위한 서비스 필요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321" end="8073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1776" y="-609600"/>
            <a:ext cx="609600" cy="609600"/>
          </a:xfrm>
          <a:prstGeom prst="rect">
            <a:avLst/>
          </a:prstGeom>
        </p:spPr>
      </p:pic>
      <p:pic>
        <p:nvPicPr>
          <p:cNvPr id="14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785" end="1274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9552" y="-620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05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14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67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Graphic spid="22" grpId="0">
        <p:bldAsOne/>
      </p:bldGraphic>
      <p:bldP spid="23" grpId="0"/>
      <p:bldP spid="24" grpId="0"/>
      <p:bldGraphic spid="27" grpId="0">
        <p:bldAsOne/>
      </p:bldGraphic>
      <p:bldP spid="28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E7A905-3E3D-40F6-8C91-B85BC41CED44}"/>
              </a:ext>
            </a:extLst>
          </p:cNvPr>
          <p:cNvSpPr/>
          <p:nvPr/>
        </p:nvSpPr>
        <p:spPr>
          <a:xfrm>
            <a:off x="1245975" y="457935"/>
            <a:ext cx="157607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아이디어 소개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461C39-E189-4EA7-AA57-DE75AB900440}"/>
              </a:ext>
            </a:extLst>
          </p:cNvPr>
          <p:cNvSpPr/>
          <p:nvPr/>
        </p:nvSpPr>
        <p:spPr>
          <a:xfrm>
            <a:off x="2191619" y="4702256"/>
            <a:ext cx="8961120" cy="1711243"/>
          </a:xfrm>
          <a:prstGeom prst="roundRect">
            <a:avLst/>
          </a:prstGeom>
          <a:solidFill>
            <a:srgbClr val="BAAFD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각종 위험에 노출되어 있는</a:t>
            </a:r>
            <a:endParaRPr lang="en-US" altLang="ko-KR" sz="2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가구의 </a:t>
            </a:r>
            <a:r>
              <a:rPr lang="ko-KR" altLang="en-US" sz="3000" dirty="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사고감지</a:t>
            </a:r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sz="3000" dirty="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생존확인</a:t>
            </a:r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위한 </a:t>
            </a:r>
            <a:r>
              <a:rPr lang="ko-KR" altLang="en-US" sz="3000" dirty="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 어플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AFE08C-D5B1-4B8C-8AA3-C33570743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59" y="1943870"/>
            <a:ext cx="2318327" cy="23183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9818CD-84AA-4A4F-B5C4-87F6649986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71" y="2126112"/>
            <a:ext cx="1953844" cy="1953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E6153A-CB3E-484B-BCB0-5201F34D1E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68" y="2820203"/>
            <a:ext cx="565663" cy="565663"/>
          </a:xfrm>
          <a:prstGeom prst="rect">
            <a:avLst/>
          </a:prstGeom>
        </p:spPr>
      </p:pic>
      <p:pic>
        <p:nvPicPr>
          <p:cNvPr id="2" name="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29" end="902.562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0175" y="-7794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0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40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45975" y="457935"/>
            <a:ext cx="1576073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아이디어 소개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A060F7-9739-47DD-AD72-7DD97B71B8E8}"/>
              </a:ext>
            </a:extLst>
          </p:cNvPr>
          <p:cNvSpPr/>
          <p:nvPr/>
        </p:nvSpPr>
        <p:spPr>
          <a:xfrm>
            <a:off x="1328289" y="1463041"/>
            <a:ext cx="5163248" cy="3371171"/>
          </a:xfrm>
          <a:prstGeom prst="rect">
            <a:avLst/>
          </a:prstGeom>
          <a:solidFill>
            <a:schemeClr val="bg1"/>
          </a:solidFill>
          <a:ln>
            <a:solidFill>
              <a:srgbClr val="BAA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CBDA94-E2AF-440D-8A07-6E0972489B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26" y="2045970"/>
            <a:ext cx="2164492" cy="2164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39E9AE-87DF-407F-9099-A8097EC098A4}"/>
              </a:ext>
            </a:extLst>
          </p:cNvPr>
          <p:cNvSpPr txBox="1"/>
          <p:nvPr/>
        </p:nvSpPr>
        <p:spPr>
          <a:xfrm>
            <a:off x="3841376" y="2058425"/>
            <a:ext cx="2227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FFC0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이상상황 감지 및 알림 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73CB3-38A9-44B6-83E9-07677B490487}"/>
              </a:ext>
            </a:extLst>
          </p:cNvPr>
          <p:cNvSpPr txBox="1"/>
          <p:nvPr/>
        </p:nvSpPr>
        <p:spPr>
          <a:xfrm>
            <a:off x="3418971" y="2901876"/>
            <a:ext cx="3072566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문열림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여부 데이터 수집 및 분석을 통해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장기간 문열림이 감지되지 않을 때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핸드폰에 알림을 띄워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생존여부를 확인할 수 있도록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51E2B4-61EB-428F-BCE0-741D16F89F29}"/>
              </a:ext>
            </a:extLst>
          </p:cNvPr>
          <p:cNvSpPr/>
          <p:nvPr/>
        </p:nvSpPr>
        <p:spPr>
          <a:xfrm>
            <a:off x="6670310" y="1463041"/>
            <a:ext cx="5163248" cy="3371171"/>
          </a:xfrm>
          <a:prstGeom prst="rect">
            <a:avLst/>
          </a:prstGeom>
          <a:solidFill>
            <a:schemeClr val="bg1"/>
          </a:solidFill>
          <a:ln>
            <a:solidFill>
              <a:srgbClr val="BAA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DB04AA-4A24-4071-95A6-EA8803021771}"/>
              </a:ext>
            </a:extLst>
          </p:cNvPr>
          <p:cNvSpPr txBox="1"/>
          <p:nvPr/>
        </p:nvSpPr>
        <p:spPr>
          <a:xfrm>
            <a:off x="9037770" y="2149208"/>
            <a:ext cx="216146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highlight>
                  <a:srgbClr val="FFC0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자동신고서비스</a:t>
            </a:r>
            <a:endParaRPr lang="ko-KR" altLang="en-US" sz="2800" dirty="0">
              <a:highlight>
                <a:srgbClr val="FFC0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55A951-3BC8-43B6-A366-81F788E6CF2B}"/>
              </a:ext>
            </a:extLst>
          </p:cNvPr>
          <p:cNvSpPr txBox="1"/>
          <p:nvPr/>
        </p:nvSpPr>
        <p:spPr>
          <a:xfrm>
            <a:off x="8582220" y="2882625"/>
            <a:ext cx="3072566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장기간 알림에 응답이 없을 경우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설정된 보호자의 연락처에 알림 또는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112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신고하여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사고발생시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빠른 대처가 가능하도록 함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24B740-677B-4BF1-BE1E-269E5AE84D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21" y="2248456"/>
            <a:ext cx="1733199" cy="17331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295AA8-6A49-4644-8543-F8FE0C7A1113}"/>
              </a:ext>
            </a:extLst>
          </p:cNvPr>
          <p:cNvSpPr txBox="1"/>
          <p:nvPr/>
        </p:nvSpPr>
        <p:spPr>
          <a:xfrm>
            <a:off x="3013354" y="5310089"/>
            <a:ext cx="83836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각종 불상사 발생 시</a:t>
            </a:r>
            <a:r>
              <a:rPr lang="en-US" altLang="ko-KR" sz="3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34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빠른 발견</a:t>
            </a:r>
            <a:r>
              <a:rPr lang="ko-KR" altLang="en-US" sz="3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sz="34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도움 촉구 </a:t>
            </a:r>
            <a:r>
              <a:rPr lang="ko-KR" altLang="en-US" sz="3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가능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F902C1B-3B26-429B-85E4-025523984BEC}"/>
              </a:ext>
            </a:extLst>
          </p:cNvPr>
          <p:cNvSpPr/>
          <p:nvPr/>
        </p:nvSpPr>
        <p:spPr>
          <a:xfrm>
            <a:off x="1936524" y="5310090"/>
            <a:ext cx="885524" cy="555922"/>
          </a:xfrm>
          <a:prstGeom prst="rightArrow">
            <a:avLst>
              <a:gd name="adj1" fmla="val 50000"/>
              <a:gd name="adj2" fmla="val 69045"/>
            </a:avLst>
          </a:prstGeom>
          <a:solidFill>
            <a:srgbClr val="BAA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4526.1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000" y="-781050"/>
            <a:ext cx="609600" cy="609600"/>
          </a:xfrm>
          <a:prstGeom prst="rect">
            <a:avLst/>
          </a:prstGeom>
        </p:spPr>
      </p:pic>
      <p:pic>
        <p:nvPicPr>
          <p:cNvPr id="21" name="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15" end="12369.1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1175" y="-767615"/>
            <a:ext cx="609600" cy="609600"/>
          </a:xfrm>
          <a:prstGeom prst="rect">
            <a:avLst/>
          </a:prstGeom>
        </p:spPr>
      </p:pic>
      <p:pic>
        <p:nvPicPr>
          <p:cNvPr id="22" name="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7972" end="1071.1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1724" y="-7676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815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215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972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129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0" grpId="0" animBg="1"/>
      <p:bldP spid="11" grpId="0"/>
      <p:bldP spid="12" grpId="0"/>
      <p:bldP spid="15" grpId="0" animBg="1"/>
      <p:bldP spid="16" grpId="0"/>
      <p:bldP spid="17" grpId="0"/>
      <p:bldP spid="13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222162" y="457935"/>
            <a:ext cx="1069524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CB91B-9730-4545-BBA9-A92801E87D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36" y="2324432"/>
            <a:ext cx="1896330" cy="18963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D9E1D0-1BDA-4C89-A787-1FB25E3A63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94" y="2341186"/>
            <a:ext cx="1736010" cy="18494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7A8BE6-7DCF-40ED-B8C5-AAC8953ED39D}"/>
              </a:ext>
            </a:extLst>
          </p:cNvPr>
          <p:cNvSpPr txBox="1"/>
          <p:nvPr/>
        </p:nvSpPr>
        <p:spPr>
          <a:xfrm>
            <a:off x="1168624" y="4586599"/>
            <a:ext cx="31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누구나 이용 가능한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C4D8D-3C83-491A-8EB6-6D43F7A9208A}"/>
              </a:ext>
            </a:extLst>
          </p:cNvPr>
          <p:cNvSpPr txBox="1"/>
          <p:nvPr/>
        </p:nvSpPr>
        <p:spPr>
          <a:xfrm>
            <a:off x="5104806" y="4586599"/>
            <a:ext cx="2318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242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저렴한 비용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C86CB6-1E23-4B2E-82B7-105018A5E3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02" y="3082119"/>
            <a:ext cx="380955" cy="3809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7C4501-FA4E-493C-844C-58F09648218B}"/>
              </a:ext>
            </a:extLst>
          </p:cNvPr>
          <p:cNvSpPr txBox="1"/>
          <p:nvPr/>
        </p:nvSpPr>
        <p:spPr>
          <a:xfrm>
            <a:off x="1168624" y="5023966"/>
            <a:ext cx="3105754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연령층이 사용하기 용이하며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보호자가 존재하지 않아도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돌봄 받을 수 있는 서비스를 제공함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E5CAB2-F817-4B48-9EAF-CF9BF83FD1E3}"/>
              </a:ext>
            </a:extLst>
          </p:cNvPr>
          <p:cNvSpPr txBox="1"/>
          <p:nvPr/>
        </p:nvSpPr>
        <p:spPr>
          <a:xfrm>
            <a:off x="4439149" y="5023966"/>
            <a:ext cx="3649501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서비스에 비해 초기비용이 저렴하며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이용 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추가비용이 발생하지 않음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963CA0-511E-4D70-B4A6-6530FCA1A0EA}"/>
              </a:ext>
            </a:extLst>
          </p:cNvPr>
          <p:cNvSpPr txBox="1"/>
          <p:nvPr/>
        </p:nvSpPr>
        <p:spPr>
          <a:xfrm>
            <a:off x="7887683" y="2854675"/>
            <a:ext cx="779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</a:t>
            </a:r>
            <a:endParaRPr lang="ko-KR" altLang="en-US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3350E3C-3E82-45BC-8258-B7B673D060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22" y="2149362"/>
            <a:ext cx="2108953" cy="21089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E6A0FE-0F24-4983-8BEF-2518E300F4E7}"/>
              </a:ext>
            </a:extLst>
          </p:cNvPr>
          <p:cNvSpPr txBox="1"/>
          <p:nvPr/>
        </p:nvSpPr>
        <p:spPr>
          <a:xfrm>
            <a:off x="9114830" y="4584786"/>
            <a:ext cx="2454736" cy="110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300" dirty="0">
                <a:highlight>
                  <a:srgbClr val="FFC0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300" dirty="0">
                <a:highlight>
                  <a:srgbClr val="FFC0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가구의 </a:t>
            </a:r>
            <a:endParaRPr lang="en-US" altLang="ko-KR" sz="2300" dirty="0">
              <a:highlight>
                <a:srgbClr val="FFC0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highlight>
                  <a:srgbClr val="FFC0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 사각지대 감소</a:t>
            </a:r>
          </a:p>
        </p:txBody>
      </p:sp>
      <p:pic>
        <p:nvPicPr>
          <p:cNvPr id="2" name="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43.208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6050" y="-781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/>
      <p:bldP spid="21" grpId="0"/>
      <p:bldP spid="23" grpId="0"/>
      <p:bldP spid="24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2FB56A-1128-44F3-922C-15EA901E3F4F}"/>
              </a:ext>
            </a:extLst>
          </p:cNvPr>
          <p:cNvSpPr/>
          <p:nvPr/>
        </p:nvSpPr>
        <p:spPr>
          <a:xfrm>
            <a:off x="1098421" y="444500"/>
            <a:ext cx="2887330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</a:t>
            </a:r>
            <a:r>
              <a:rPr lang="ko-KR" altLang="en-US" sz="20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 및 시스템 구성도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 descr="플레이트이(가) 표시된 사진&#10;&#10;자동 생성된 설명">
            <a:extLst>
              <a:ext uri="{FF2B5EF4-FFF2-40B4-BE49-F238E27FC236}">
                <a16:creationId xmlns:a16="http://schemas.microsoft.com/office/drawing/2014/main" id="{E9668AC0-3618-477A-93D8-484F5865C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17" y="2372845"/>
            <a:ext cx="2349166" cy="2349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EDFB5-4B14-4FB8-AB8B-C396733C02D6}"/>
              </a:ext>
            </a:extLst>
          </p:cNvPr>
          <p:cNvSpPr txBox="1"/>
          <p:nvPr/>
        </p:nvSpPr>
        <p:spPr>
          <a:xfrm>
            <a:off x="4626811" y="4850277"/>
            <a:ext cx="3801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Android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Studio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6DF765-5F9D-4C7A-8E37-BA7CE7C79A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97" y="2699920"/>
            <a:ext cx="1695016" cy="169501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CD8681-195B-498D-9C04-7901C6B1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087" y="2678732"/>
            <a:ext cx="1695016" cy="173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C543C-A4B0-4A35-9ABF-A79121C23468}"/>
              </a:ext>
            </a:extLst>
          </p:cNvPr>
          <p:cNvSpPr txBox="1"/>
          <p:nvPr/>
        </p:nvSpPr>
        <p:spPr>
          <a:xfrm>
            <a:off x="9309390" y="4830173"/>
            <a:ext cx="2544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Arduino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3FA397-ED37-405E-8DFD-143A19789B23}"/>
              </a:ext>
            </a:extLst>
          </p:cNvPr>
          <p:cNvSpPr txBox="1"/>
          <p:nvPr/>
        </p:nvSpPr>
        <p:spPr>
          <a:xfrm>
            <a:off x="1269882" y="4830172"/>
            <a:ext cx="2544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User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670BF-CF6D-4DE0-BE39-D40B6C511DA9}"/>
              </a:ext>
            </a:extLst>
          </p:cNvPr>
          <p:cNvSpPr txBox="1"/>
          <p:nvPr/>
        </p:nvSpPr>
        <p:spPr>
          <a:xfrm>
            <a:off x="9385511" y="5495527"/>
            <a:ext cx="2392165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우노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보드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문열림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센서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B349C98-5B5B-42DB-849E-A73B56EBB53A}"/>
              </a:ext>
            </a:extLst>
          </p:cNvPr>
          <p:cNvCxnSpPr>
            <a:cxnSpLocks/>
          </p:cNvCxnSpPr>
          <p:nvPr/>
        </p:nvCxnSpPr>
        <p:spPr>
          <a:xfrm flipH="1">
            <a:off x="3530867" y="3306275"/>
            <a:ext cx="1609024" cy="0"/>
          </a:xfrm>
          <a:prstGeom prst="straightConnector1">
            <a:avLst/>
          </a:prstGeom>
          <a:ln w="76200">
            <a:solidFill>
              <a:srgbClr val="5A4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124F386-7AB5-455D-8E3C-4F2AD80ED8B4}"/>
              </a:ext>
            </a:extLst>
          </p:cNvPr>
          <p:cNvCxnSpPr>
            <a:cxnSpLocks/>
          </p:cNvCxnSpPr>
          <p:nvPr/>
        </p:nvCxnSpPr>
        <p:spPr>
          <a:xfrm>
            <a:off x="3559742" y="3850907"/>
            <a:ext cx="1609024" cy="0"/>
          </a:xfrm>
          <a:prstGeom prst="straightConnector1">
            <a:avLst/>
          </a:prstGeom>
          <a:ln w="76200">
            <a:solidFill>
              <a:srgbClr val="5A4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7678A1-60AF-443B-997A-CB8E34769A57}"/>
              </a:ext>
            </a:extLst>
          </p:cNvPr>
          <p:cNvCxnSpPr>
            <a:cxnSpLocks/>
          </p:cNvCxnSpPr>
          <p:nvPr/>
        </p:nvCxnSpPr>
        <p:spPr>
          <a:xfrm flipH="1">
            <a:off x="7776487" y="3641555"/>
            <a:ext cx="1609024" cy="0"/>
          </a:xfrm>
          <a:prstGeom prst="straightConnector1">
            <a:avLst/>
          </a:prstGeom>
          <a:ln w="76200">
            <a:solidFill>
              <a:srgbClr val="5A4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48DEE9-89BE-423A-88FE-57E9F1B8E7C2}"/>
              </a:ext>
            </a:extLst>
          </p:cNvPr>
          <p:cNvSpPr txBox="1"/>
          <p:nvPr/>
        </p:nvSpPr>
        <p:spPr>
          <a:xfrm>
            <a:off x="7811130" y="3136297"/>
            <a:ext cx="169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 데이터 전송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51C680-592D-46CF-9A35-3FA0C6181F9C}"/>
              </a:ext>
            </a:extLst>
          </p:cNvPr>
          <p:cNvSpPr txBox="1"/>
          <p:nvPr/>
        </p:nvSpPr>
        <p:spPr>
          <a:xfrm>
            <a:off x="3600677" y="2855048"/>
            <a:ext cx="169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서비스 제공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FE7007-839D-4609-B351-7DC8221520D6}"/>
              </a:ext>
            </a:extLst>
          </p:cNvPr>
          <p:cNvSpPr txBox="1"/>
          <p:nvPr/>
        </p:nvSpPr>
        <p:spPr>
          <a:xfrm>
            <a:off x="3483913" y="3974729"/>
            <a:ext cx="169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</a:p>
        </p:txBody>
      </p:sp>
      <p:pic>
        <p:nvPicPr>
          <p:cNvPr id="2" name="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515.541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762" y="-7953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7" presetClass="emph" presetSubtype="1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2700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7" presetClass="emph" presetSubtype="1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7" presetClass="emph" presetSubtype="1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A1AA90-4539-41D8-9680-5AFE7E77439C}"/>
              </a:ext>
            </a:extLst>
          </p:cNvPr>
          <p:cNvSpPr/>
          <p:nvPr/>
        </p:nvSpPr>
        <p:spPr>
          <a:xfrm>
            <a:off x="1255632" y="457935"/>
            <a:ext cx="1653018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개발 범위</a:t>
            </a:r>
            <a:endParaRPr lang="en-US" altLang="ko-KR" sz="20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9EE9F001-75BF-4AF0-AEDA-91CE0480F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192556"/>
              </p:ext>
            </p:extLst>
          </p:nvPr>
        </p:nvGraphicFramePr>
        <p:xfrm>
          <a:off x="2206320" y="1589862"/>
          <a:ext cx="8642960" cy="4686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480">
                  <a:extLst>
                    <a:ext uri="{9D8B030D-6E8A-4147-A177-3AD203B41FA5}">
                      <a16:colId xmlns:a16="http://schemas.microsoft.com/office/drawing/2014/main" val="2374510250"/>
                    </a:ext>
                  </a:extLst>
                </a:gridCol>
                <a:gridCol w="4321480">
                  <a:extLst>
                    <a:ext uri="{9D8B030D-6E8A-4147-A177-3AD203B41FA5}">
                      <a16:colId xmlns:a16="http://schemas.microsoft.com/office/drawing/2014/main" val="2257008048"/>
                    </a:ext>
                  </a:extLst>
                </a:gridCol>
              </a:tblGrid>
              <a:tr h="3092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52427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1. </a:t>
                      </a:r>
                      <a:r>
                        <a:rPr lang="ko-KR" altLang="en-US" sz="2800" dirty="0">
                          <a:solidFill>
                            <a:srgbClr val="52427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어플리케이션 내 기능 구현</a:t>
                      </a:r>
                    </a:p>
                  </a:txBody>
                  <a:tcPr marT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5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52427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2. </a:t>
                      </a:r>
                      <a:r>
                        <a:rPr lang="ko-KR" altLang="en-US" sz="2800" dirty="0" err="1">
                          <a:solidFill>
                            <a:srgbClr val="52427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아두이노</a:t>
                      </a:r>
                      <a:r>
                        <a:rPr lang="ko-KR" altLang="en-US" sz="2800" dirty="0">
                          <a:solidFill>
                            <a:srgbClr val="52427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개발</a:t>
                      </a:r>
                    </a:p>
                  </a:txBody>
                  <a:tcPr marT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565127"/>
                  </a:ext>
                </a:extLst>
              </a:tr>
              <a:tr h="508688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설계 및 구현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8A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아두이노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개발환경 구성</a:t>
                      </a:r>
                      <a:endParaRPr lang="en-US" altLang="ko-KR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389868"/>
                  </a:ext>
                </a:extLst>
              </a:tr>
              <a:tr h="53745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 알림 전송 구현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8A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문열림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센서 데이터 수집 및 전송</a:t>
                      </a:r>
                      <a:endParaRPr lang="en-US" altLang="ko-KR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841526"/>
                  </a:ext>
                </a:extLst>
              </a:tr>
              <a:tr h="5485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비상시 신고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8A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알람 어플리케이션과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98512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3C0F053-1C57-4520-8F53-45805144D2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47" y="2495311"/>
            <a:ext cx="1867377" cy="1867377"/>
          </a:xfrm>
          <a:prstGeom prst="rect">
            <a:avLst/>
          </a:prstGeom>
        </p:spPr>
      </p:pic>
      <p:pic>
        <p:nvPicPr>
          <p:cNvPr id="13" name="그림 12" descr="표지판, 플레이트, 그리기이(가) 표시된 사진&#10;&#10;자동 생성된 설명">
            <a:extLst>
              <a:ext uri="{FF2B5EF4-FFF2-40B4-BE49-F238E27FC236}">
                <a16:creationId xmlns:a16="http://schemas.microsoft.com/office/drawing/2014/main" id="{038157A6-54FC-4CA8-AD17-AACBEEB6B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94" y="2666323"/>
            <a:ext cx="2192694" cy="1525352"/>
          </a:xfrm>
          <a:prstGeom prst="rect">
            <a:avLst/>
          </a:prstGeom>
        </p:spPr>
      </p:pic>
      <p:pic>
        <p:nvPicPr>
          <p:cNvPr id="2" name="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39.520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7358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5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882</Words>
  <Application>Microsoft Office PowerPoint</Application>
  <PresentationFormat>와이드스크린</PresentationFormat>
  <Paragraphs>193</Paragraphs>
  <Slides>23</Slides>
  <Notes>2</Notes>
  <HiddenSlides>0</HiddenSlides>
  <MMClips>26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나눔스퀘어 Bold</vt:lpstr>
      <vt:lpstr>나눔스퀘어라운드 ExtraBold</vt:lpstr>
      <vt:lpstr>나눔스퀘어</vt:lpstr>
      <vt:lpstr>Arial</vt:lpstr>
      <vt:lpstr>Aharoni</vt:lpstr>
      <vt:lpstr>나눔스퀘어_ac ExtraBold</vt:lpstr>
      <vt:lpstr>나눔스퀘어_ac</vt:lpstr>
      <vt:lpstr>맑은 고딕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김효은</cp:lastModifiedBy>
  <cp:revision>658</cp:revision>
  <dcterms:created xsi:type="dcterms:W3CDTF">2020-04-10T03:04:49Z</dcterms:created>
  <dcterms:modified xsi:type="dcterms:W3CDTF">2020-06-16T02:10:01Z</dcterms:modified>
</cp:coreProperties>
</file>